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notesMasterIdLst>
    <p:notesMasterId r:id="rId23"/>
  </p:notesMasterIdLst>
  <p:sldIdLst>
    <p:sldId id="256" r:id="rId2"/>
    <p:sldId id="266" r:id="rId3"/>
    <p:sldId id="269" r:id="rId4"/>
    <p:sldId id="267" r:id="rId5"/>
    <p:sldId id="270" r:id="rId6"/>
    <p:sldId id="260" r:id="rId7"/>
    <p:sldId id="259" r:id="rId8"/>
    <p:sldId id="262" r:id="rId9"/>
    <p:sldId id="263" r:id="rId10"/>
    <p:sldId id="261" r:id="rId11"/>
    <p:sldId id="276" r:id="rId12"/>
    <p:sldId id="277" r:id="rId13"/>
    <p:sldId id="258" r:id="rId14"/>
    <p:sldId id="278" r:id="rId15"/>
    <p:sldId id="257" r:id="rId16"/>
    <p:sldId id="271" r:id="rId17"/>
    <p:sldId id="275" r:id="rId18"/>
    <p:sldId id="272" r:id="rId19"/>
    <p:sldId id="265" r:id="rId20"/>
    <p:sldId id="273" r:id="rId21"/>
    <p:sldId id="27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5" autoAdjust="0"/>
    <p:restoredTop sz="83579" autoAdjust="0"/>
  </p:normalViewPr>
  <p:slideViewPr>
    <p:cSldViewPr snapToGrid="0">
      <p:cViewPr varScale="1">
        <p:scale>
          <a:sx n="60" d="100"/>
          <a:sy n="60" d="100"/>
        </p:scale>
        <p:origin x="10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ED0B39-0A35-4089-ADE8-109A3C71A1BD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3E9BD3BC-98BE-451F-86AE-3F16FDB84D98}">
      <dgm:prSet phldrT="[Text]"/>
      <dgm:spPr/>
      <dgm:t>
        <a:bodyPr/>
        <a:lstStyle/>
        <a:p>
          <a:r>
            <a:rPr lang="en-US" dirty="0"/>
            <a:t>Guilt</a:t>
          </a:r>
        </a:p>
      </dgm:t>
    </dgm:pt>
    <dgm:pt modelId="{F17C74E2-A869-4045-9A61-4D51035F45C3}" type="parTrans" cxnId="{CD59DB90-C05B-49D9-A3C8-BD24A152748A}">
      <dgm:prSet/>
      <dgm:spPr/>
      <dgm:t>
        <a:bodyPr/>
        <a:lstStyle/>
        <a:p>
          <a:endParaRPr lang="en-US"/>
        </a:p>
      </dgm:t>
    </dgm:pt>
    <dgm:pt modelId="{98EBCD21-7F38-49BC-9D4C-06AC17C41B5E}" type="sibTrans" cxnId="{CD59DB90-C05B-49D9-A3C8-BD24A152748A}">
      <dgm:prSet/>
      <dgm:spPr/>
      <dgm:t>
        <a:bodyPr/>
        <a:lstStyle/>
        <a:p>
          <a:endParaRPr lang="en-US"/>
        </a:p>
      </dgm:t>
    </dgm:pt>
    <dgm:pt modelId="{24C48FD2-530A-45E6-B164-6030EEC2F857}">
      <dgm:prSet phldrT="[Text]"/>
      <dgm:spPr/>
      <dgm:t>
        <a:bodyPr/>
        <a:lstStyle/>
        <a:p>
          <a:r>
            <a:rPr lang="en-US" dirty="0"/>
            <a:t>Motivates repair</a:t>
          </a:r>
        </a:p>
      </dgm:t>
    </dgm:pt>
    <dgm:pt modelId="{9958D577-8890-4E7A-BADE-C26F22DD3134}" type="parTrans" cxnId="{6443D669-22FA-427F-A95E-F00BA3B763B5}">
      <dgm:prSet/>
      <dgm:spPr/>
      <dgm:t>
        <a:bodyPr/>
        <a:lstStyle/>
        <a:p>
          <a:endParaRPr lang="en-US"/>
        </a:p>
      </dgm:t>
    </dgm:pt>
    <dgm:pt modelId="{CC65ECC2-866A-4849-9797-45D32D518772}" type="sibTrans" cxnId="{6443D669-22FA-427F-A95E-F00BA3B763B5}">
      <dgm:prSet/>
      <dgm:spPr/>
      <dgm:t>
        <a:bodyPr/>
        <a:lstStyle/>
        <a:p>
          <a:endParaRPr lang="en-US"/>
        </a:p>
      </dgm:t>
    </dgm:pt>
    <dgm:pt modelId="{103A9FD3-F278-4ACD-8E35-B71F5A652590}">
      <dgm:prSet phldrT="[Text]"/>
      <dgm:spPr/>
      <dgm:t>
        <a:bodyPr/>
        <a:lstStyle/>
        <a:p>
          <a:r>
            <a:rPr lang="en-US" dirty="0"/>
            <a:t>“I did a bad thing.”</a:t>
          </a:r>
        </a:p>
      </dgm:t>
    </dgm:pt>
    <dgm:pt modelId="{FC25DC23-7248-437B-8FD1-D7454975E6D2}" type="sibTrans" cxnId="{0602146D-0457-4E25-A7FF-7246998A5C39}">
      <dgm:prSet/>
      <dgm:spPr/>
      <dgm:t>
        <a:bodyPr/>
        <a:lstStyle/>
        <a:p>
          <a:endParaRPr lang="en-US"/>
        </a:p>
      </dgm:t>
    </dgm:pt>
    <dgm:pt modelId="{D4E59E6F-316C-42FA-9D65-CF0520A3D997}" type="parTrans" cxnId="{0602146D-0457-4E25-A7FF-7246998A5C39}">
      <dgm:prSet/>
      <dgm:spPr/>
      <dgm:t>
        <a:bodyPr/>
        <a:lstStyle/>
        <a:p>
          <a:endParaRPr lang="en-US"/>
        </a:p>
      </dgm:t>
    </dgm:pt>
    <dgm:pt modelId="{4AC989B0-D418-4443-8C87-E7A0E9CCE066}" type="pres">
      <dgm:prSet presAssocID="{DCED0B39-0A35-4089-ADE8-109A3C71A1BD}" presName="Name0" presStyleCnt="0">
        <dgm:presLayoutVars>
          <dgm:dir/>
          <dgm:resizeHandles val="exact"/>
        </dgm:presLayoutVars>
      </dgm:prSet>
      <dgm:spPr/>
    </dgm:pt>
    <dgm:pt modelId="{D2A3DE5F-9EB3-46DD-B6A3-0D177C5B3F92}" type="pres">
      <dgm:prSet presAssocID="{3E9BD3BC-98BE-451F-86AE-3F16FDB84D98}" presName="composite" presStyleCnt="0"/>
      <dgm:spPr/>
    </dgm:pt>
    <dgm:pt modelId="{28C4A1C6-53AD-401F-8EC2-503C75CAEC8D}" type="pres">
      <dgm:prSet presAssocID="{3E9BD3BC-98BE-451F-86AE-3F16FDB84D98}" presName="bgChev" presStyleLbl="node1" presStyleIdx="0" presStyleCnt="3"/>
      <dgm:spPr>
        <a:solidFill>
          <a:schemeClr val="tx2">
            <a:lumMod val="40000"/>
            <a:lumOff val="60000"/>
          </a:schemeClr>
        </a:solidFill>
      </dgm:spPr>
    </dgm:pt>
    <dgm:pt modelId="{EA338AC3-12D8-48D0-AA87-E304A1FD8E3B}" type="pres">
      <dgm:prSet presAssocID="{3E9BD3BC-98BE-451F-86AE-3F16FDB84D98}" presName="txNode" presStyleLbl="fgAcc1" presStyleIdx="0" presStyleCnt="3">
        <dgm:presLayoutVars>
          <dgm:bulletEnabled val="1"/>
        </dgm:presLayoutVars>
      </dgm:prSet>
      <dgm:spPr/>
    </dgm:pt>
    <dgm:pt modelId="{10A3801C-AEA4-428A-8645-629EF68F2498}" type="pres">
      <dgm:prSet presAssocID="{98EBCD21-7F38-49BC-9D4C-06AC17C41B5E}" presName="compositeSpace" presStyleCnt="0"/>
      <dgm:spPr/>
    </dgm:pt>
    <dgm:pt modelId="{C538F20F-F657-4F24-B48F-E6F231A358C1}" type="pres">
      <dgm:prSet presAssocID="{103A9FD3-F278-4ACD-8E35-B71F5A652590}" presName="composite" presStyleCnt="0"/>
      <dgm:spPr/>
    </dgm:pt>
    <dgm:pt modelId="{9FCCA30C-B0B7-4072-9FB5-64A4F0CE659D}" type="pres">
      <dgm:prSet presAssocID="{103A9FD3-F278-4ACD-8E35-B71F5A652590}" presName="bgChev" presStyleLbl="node1" presStyleIdx="1" presStyleCnt="3"/>
      <dgm:spPr>
        <a:solidFill>
          <a:schemeClr val="tx2">
            <a:lumMod val="40000"/>
            <a:lumOff val="60000"/>
          </a:schemeClr>
        </a:solidFill>
      </dgm:spPr>
    </dgm:pt>
    <dgm:pt modelId="{342999FA-2F75-4442-AB0B-7D844DA4EE8D}" type="pres">
      <dgm:prSet presAssocID="{103A9FD3-F278-4ACD-8E35-B71F5A652590}" presName="txNode" presStyleLbl="fgAcc1" presStyleIdx="1" presStyleCnt="3">
        <dgm:presLayoutVars>
          <dgm:bulletEnabled val="1"/>
        </dgm:presLayoutVars>
      </dgm:prSet>
      <dgm:spPr/>
    </dgm:pt>
    <dgm:pt modelId="{2EBF80FC-FCA6-473E-9A63-A6F149813002}" type="pres">
      <dgm:prSet presAssocID="{FC25DC23-7248-437B-8FD1-D7454975E6D2}" presName="compositeSpace" presStyleCnt="0"/>
      <dgm:spPr/>
    </dgm:pt>
    <dgm:pt modelId="{22731CBB-B374-4877-AE42-E0E9968C6751}" type="pres">
      <dgm:prSet presAssocID="{24C48FD2-530A-45E6-B164-6030EEC2F857}" presName="composite" presStyleCnt="0"/>
      <dgm:spPr/>
    </dgm:pt>
    <dgm:pt modelId="{030C879E-BEA6-4CAD-B559-51141C60A6D5}" type="pres">
      <dgm:prSet presAssocID="{24C48FD2-530A-45E6-B164-6030EEC2F857}" presName="bgChev" presStyleLbl="node1" presStyleIdx="2" presStyleCnt="3"/>
      <dgm:spPr>
        <a:solidFill>
          <a:schemeClr val="tx2">
            <a:lumMod val="40000"/>
            <a:lumOff val="60000"/>
          </a:schemeClr>
        </a:solidFill>
      </dgm:spPr>
    </dgm:pt>
    <dgm:pt modelId="{57481A94-6D87-4F51-8067-9859F2BB8E88}" type="pres">
      <dgm:prSet presAssocID="{24C48FD2-530A-45E6-B164-6030EEC2F857}" presName="txNode" presStyleLbl="fgAcc1" presStyleIdx="2" presStyleCnt="3">
        <dgm:presLayoutVars>
          <dgm:bulletEnabled val="1"/>
        </dgm:presLayoutVars>
      </dgm:prSet>
      <dgm:spPr/>
    </dgm:pt>
  </dgm:ptLst>
  <dgm:cxnLst>
    <dgm:cxn modelId="{9C38C927-9239-42D7-97C9-F8387224CFC5}" type="presOf" srcId="{DCED0B39-0A35-4089-ADE8-109A3C71A1BD}" destId="{4AC989B0-D418-4443-8C87-E7A0E9CCE066}" srcOrd="0" destOrd="0" presId="urn:microsoft.com/office/officeart/2005/8/layout/chevronAccent+Icon"/>
    <dgm:cxn modelId="{FA60032B-7E91-4D7C-8220-D9A132C05BFE}" type="presOf" srcId="{24C48FD2-530A-45E6-B164-6030EEC2F857}" destId="{57481A94-6D87-4F51-8067-9859F2BB8E88}" srcOrd="0" destOrd="0" presId="urn:microsoft.com/office/officeart/2005/8/layout/chevronAccent+Icon"/>
    <dgm:cxn modelId="{A239403A-0A5B-49A5-950D-573C69394E2F}" type="presOf" srcId="{103A9FD3-F278-4ACD-8E35-B71F5A652590}" destId="{342999FA-2F75-4442-AB0B-7D844DA4EE8D}" srcOrd="0" destOrd="0" presId="urn:microsoft.com/office/officeart/2005/8/layout/chevronAccent+Icon"/>
    <dgm:cxn modelId="{2962A867-6DCF-4545-94AA-34E98623DCCA}" type="presOf" srcId="{3E9BD3BC-98BE-451F-86AE-3F16FDB84D98}" destId="{EA338AC3-12D8-48D0-AA87-E304A1FD8E3B}" srcOrd="0" destOrd="0" presId="urn:microsoft.com/office/officeart/2005/8/layout/chevronAccent+Icon"/>
    <dgm:cxn modelId="{6443D669-22FA-427F-A95E-F00BA3B763B5}" srcId="{DCED0B39-0A35-4089-ADE8-109A3C71A1BD}" destId="{24C48FD2-530A-45E6-B164-6030EEC2F857}" srcOrd="2" destOrd="0" parTransId="{9958D577-8890-4E7A-BADE-C26F22DD3134}" sibTransId="{CC65ECC2-866A-4849-9797-45D32D518772}"/>
    <dgm:cxn modelId="{0602146D-0457-4E25-A7FF-7246998A5C39}" srcId="{DCED0B39-0A35-4089-ADE8-109A3C71A1BD}" destId="{103A9FD3-F278-4ACD-8E35-B71F5A652590}" srcOrd="1" destOrd="0" parTransId="{D4E59E6F-316C-42FA-9D65-CF0520A3D997}" sibTransId="{FC25DC23-7248-437B-8FD1-D7454975E6D2}"/>
    <dgm:cxn modelId="{CD59DB90-C05B-49D9-A3C8-BD24A152748A}" srcId="{DCED0B39-0A35-4089-ADE8-109A3C71A1BD}" destId="{3E9BD3BC-98BE-451F-86AE-3F16FDB84D98}" srcOrd="0" destOrd="0" parTransId="{F17C74E2-A869-4045-9A61-4D51035F45C3}" sibTransId="{98EBCD21-7F38-49BC-9D4C-06AC17C41B5E}"/>
    <dgm:cxn modelId="{9B3B3491-0309-4674-B20B-06179FFC8234}" type="presParOf" srcId="{4AC989B0-D418-4443-8C87-E7A0E9CCE066}" destId="{D2A3DE5F-9EB3-46DD-B6A3-0D177C5B3F92}" srcOrd="0" destOrd="0" presId="urn:microsoft.com/office/officeart/2005/8/layout/chevronAccent+Icon"/>
    <dgm:cxn modelId="{FD6B37B2-60B9-48E7-8ECF-D29A030615EF}" type="presParOf" srcId="{D2A3DE5F-9EB3-46DD-B6A3-0D177C5B3F92}" destId="{28C4A1C6-53AD-401F-8EC2-503C75CAEC8D}" srcOrd="0" destOrd="0" presId="urn:microsoft.com/office/officeart/2005/8/layout/chevronAccent+Icon"/>
    <dgm:cxn modelId="{DE035000-26B0-4C40-A587-11F5B2C2E10F}" type="presParOf" srcId="{D2A3DE5F-9EB3-46DD-B6A3-0D177C5B3F92}" destId="{EA338AC3-12D8-48D0-AA87-E304A1FD8E3B}" srcOrd="1" destOrd="0" presId="urn:microsoft.com/office/officeart/2005/8/layout/chevronAccent+Icon"/>
    <dgm:cxn modelId="{9020CC85-BEC1-4B57-A037-14217DDA2497}" type="presParOf" srcId="{4AC989B0-D418-4443-8C87-E7A0E9CCE066}" destId="{10A3801C-AEA4-428A-8645-629EF68F2498}" srcOrd="1" destOrd="0" presId="urn:microsoft.com/office/officeart/2005/8/layout/chevronAccent+Icon"/>
    <dgm:cxn modelId="{5A8C9ACB-D247-450B-B20D-7A26526856C9}" type="presParOf" srcId="{4AC989B0-D418-4443-8C87-E7A0E9CCE066}" destId="{C538F20F-F657-4F24-B48F-E6F231A358C1}" srcOrd="2" destOrd="0" presId="urn:microsoft.com/office/officeart/2005/8/layout/chevronAccent+Icon"/>
    <dgm:cxn modelId="{2DCDB388-4C40-42B6-B04F-AC647E29B5E1}" type="presParOf" srcId="{C538F20F-F657-4F24-B48F-E6F231A358C1}" destId="{9FCCA30C-B0B7-4072-9FB5-64A4F0CE659D}" srcOrd="0" destOrd="0" presId="urn:microsoft.com/office/officeart/2005/8/layout/chevronAccent+Icon"/>
    <dgm:cxn modelId="{DF48D253-FAA2-4A74-8F96-65B7090EF61A}" type="presParOf" srcId="{C538F20F-F657-4F24-B48F-E6F231A358C1}" destId="{342999FA-2F75-4442-AB0B-7D844DA4EE8D}" srcOrd="1" destOrd="0" presId="urn:microsoft.com/office/officeart/2005/8/layout/chevronAccent+Icon"/>
    <dgm:cxn modelId="{4AB1E3AD-559E-445E-B82E-C5F3843B1CEA}" type="presParOf" srcId="{4AC989B0-D418-4443-8C87-E7A0E9CCE066}" destId="{2EBF80FC-FCA6-473E-9A63-A6F149813002}" srcOrd="3" destOrd="0" presId="urn:microsoft.com/office/officeart/2005/8/layout/chevronAccent+Icon"/>
    <dgm:cxn modelId="{3B69CF6B-2E3C-4426-A7D0-4145823B6D08}" type="presParOf" srcId="{4AC989B0-D418-4443-8C87-E7A0E9CCE066}" destId="{22731CBB-B374-4877-AE42-E0E9968C6751}" srcOrd="4" destOrd="0" presId="urn:microsoft.com/office/officeart/2005/8/layout/chevronAccent+Icon"/>
    <dgm:cxn modelId="{DDBE7BAF-4321-4A15-9630-0B6ACAEC5BA5}" type="presParOf" srcId="{22731CBB-B374-4877-AE42-E0E9968C6751}" destId="{030C879E-BEA6-4CAD-B559-51141C60A6D5}" srcOrd="0" destOrd="0" presId="urn:microsoft.com/office/officeart/2005/8/layout/chevronAccent+Icon"/>
    <dgm:cxn modelId="{313327EA-76C9-4BFA-B9D3-EAB70A83857C}" type="presParOf" srcId="{22731CBB-B374-4877-AE42-E0E9968C6751}" destId="{57481A94-6D87-4F51-8067-9859F2BB8E88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ED0B39-0A35-4089-ADE8-109A3C71A1BD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3E9BD3BC-98BE-451F-86AE-3F16FDB84D98}">
      <dgm:prSet phldrT="[Text]"/>
      <dgm:spPr/>
      <dgm:t>
        <a:bodyPr/>
        <a:lstStyle/>
        <a:p>
          <a:r>
            <a:rPr lang="en-US" dirty="0"/>
            <a:t>Shame</a:t>
          </a:r>
        </a:p>
      </dgm:t>
    </dgm:pt>
    <dgm:pt modelId="{F17C74E2-A869-4045-9A61-4D51035F45C3}" type="parTrans" cxnId="{CD59DB90-C05B-49D9-A3C8-BD24A152748A}">
      <dgm:prSet/>
      <dgm:spPr/>
      <dgm:t>
        <a:bodyPr/>
        <a:lstStyle/>
        <a:p>
          <a:endParaRPr lang="en-US"/>
        </a:p>
      </dgm:t>
    </dgm:pt>
    <dgm:pt modelId="{98EBCD21-7F38-49BC-9D4C-06AC17C41B5E}" type="sibTrans" cxnId="{CD59DB90-C05B-49D9-A3C8-BD24A152748A}">
      <dgm:prSet/>
      <dgm:spPr/>
      <dgm:t>
        <a:bodyPr/>
        <a:lstStyle/>
        <a:p>
          <a:endParaRPr lang="en-US"/>
        </a:p>
      </dgm:t>
    </dgm:pt>
    <dgm:pt modelId="{24C48FD2-530A-45E6-B164-6030EEC2F857}">
      <dgm:prSet phldrT="[Text]"/>
      <dgm:spPr/>
      <dgm:t>
        <a:bodyPr/>
        <a:lstStyle/>
        <a:p>
          <a:r>
            <a:rPr lang="en-US" dirty="0"/>
            <a:t>Motivates avoidance</a:t>
          </a:r>
        </a:p>
      </dgm:t>
    </dgm:pt>
    <dgm:pt modelId="{9958D577-8890-4E7A-BADE-C26F22DD3134}" type="parTrans" cxnId="{6443D669-22FA-427F-A95E-F00BA3B763B5}">
      <dgm:prSet/>
      <dgm:spPr/>
      <dgm:t>
        <a:bodyPr/>
        <a:lstStyle/>
        <a:p>
          <a:endParaRPr lang="en-US"/>
        </a:p>
      </dgm:t>
    </dgm:pt>
    <dgm:pt modelId="{CC65ECC2-866A-4849-9797-45D32D518772}" type="sibTrans" cxnId="{6443D669-22FA-427F-A95E-F00BA3B763B5}">
      <dgm:prSet/>
      <dgm:spPr/>
      <dgm:t>
        <a:bodyPr/>
        <a:lstStyle/>
        <a:p>
          <a:endParaRPr lang="en-US"/>
        </a:p>
      </dgm:t>
    </dgm:pt>
    <dgm:pt modelId="{103A9FD3-F278-4ACD-8E35-B71F5A652590}">
      <dgm:prSet phldrT="[Text]"/>
      <dgm:spPr/>
      <dgm:t>
        <a:bodyPr/>
        <a:lstStyle/>
        <a:p>
          <a:r>
            <a:rPr lang="en-US" dirty="0"/>
            <a:t>“I am a bad person.”</a:t>
          </a:r>
        </a:p>
      </dgm:t>
    </dgm:pt>
    <dgm:pt modelId="{FC25DC23-7248-437B-8FD1-D7454975E6D2}" type="sibTrans" cxnId="{0602146D-0457-4E25-A7FF-7246998A5C39}">
      <dgm:prSet/>
      <dgm:spPr/>
      <dgm:t>
        <a:bodyPr/>
        <a:lstStyle/>
        <a:p>
          <a:endParaRPr lang="en-US"/>
        </a:p>
      </dgm:t>
    </dgm:pt>
    <dgm:pt modelId="{D4E59E6F-316C-42FA-9D65-CF0520A3D997}" type="parTrans" cxnId="{0602146D-0457-4E25-A7FF-7246998A5C39}">
      <dgm:prSet/>
      <dgm:spPr/>
      <dgm:t>
        <a:bodyPr/>
        <a:lstStyle/>
        <a:p>
          <a:endParaRPr lang="en-US"/>
        </a:p>
      </dgm:t>
    </dgm:pt>
    <dgm:pt modelId="{4AC989B0-D418-4443-8C87-E7A0E9CCE066}" type="pres">
      <dgm:prSet presAssocID="{DCED0B39-0A35-4089-ADE8-109A3C71A1BD}" presName="Name0" presStyleCnt="0">
        <dgm:presLayoutVars>
          <dgm:dir/>
          <dgm:resizeHandles val="exact"/>
        </dgm:presLayoutVars>
      </dgm:prSet>
      <dgm:spPr/>
    </dgm:pt>
    <dgm:pt modelId="{D2A3DE5F-9EB3-46DD-B6A3-0D177C5B3F92}" type="pres">
      <dgm:prSet presAssocID="{3E9BD3BC-98BE-451F-86AE-3F16FDB84D98}" presName="composite" presStyleCnt="0"/>
      <dgm:spPr/>
    </dgm:pt>
    <dgm:pt modelId="{28C4A1C6-53AD-401F-8EC2-503C75CAEC8D}" type="pres">
      <dgm:prSet presAssocID="{3E9BD3BC-98BE-451F-86AE-3F16FDB84D98}" presName="bgChev" presStyleLbl="node1" presStyleIdx="0" presStyleCnt="3"/>
      <dgm:spPr>
        <a:solidFill>
          <a:srgbClr val="002060"/>
        </a:solidFill>
      </dgm:spPr>
    </dgm:pt>
    <dgm:pt modelId="{EA338AC3-12D8-48D0-AA87-E304A1FD8E3B}" type="pres">
      <dgm:prSet presAssocID="{3E9BD3BC-98BE-451F-86AE-3F16FDB84D98}" presName="txNode" presStyleLbl="fgAcc1" presStyleIdx="0" presStyleCnt="3">
        <dgm:presLayoutVars>
          <dgm:bulletEnabled val="1"/>
        </dgm:presLayoutVars>
      </dgm:prSet>
      <dgm:spPr/>
    </dgm:pt>
    <dgm:pt modelId="{10A3801C-AEA4-428A-8645-629EF68F2498}" type="pres">
      <dgm:prSet presAssocID="{98EBCD21-7F38-49BC-9D4C-06AC17C41B5E}" presName="compositeSpace" presStyleCnt="0"/>
      <dgm:spPr/>
    </dgm:pt>
    <dgm:pt modelId="{C538F20F-F657-4F24-B48F-E6F231A358C1}" type="pres">
      <dgm:prSet presAssocID="{103A9FD3-F278-4ACD-8E35-B71F5A652590}" presName="composite" presStyleCnt="0"/>
      <dgm:spPr/>
    </dgm:pt>
    <dgm:pt modelId="{9FCCA30C-B0B7-4072-9FB5-64A4F0CE659D}" type="pres">
      <dgm:prSet presAssocID="{103A9FD3-F278-4ACD-8E35-B71F5A652590}" presName="bgChev" presStyleLbl="node1" presStyleIdx="1" presStyleCnt="3"/>
      <dgm:spPr>
        <a:solidFill>
          <a:srgbClr val="002060"/>
        </a:solidFill>
      </dgm:spPr>
    </dgm:pt>
    <dgm:pt modelId="{342999FA-2F75-4442-AB0B-7D844DA4EE8D}" type="pres">
      <dgm:prSet presAssocID="{103A9FD3-F278-4ACD-8E35-B71F5A652590}" presName="txNode" presStyleLbl="fgAcc1" presStyleIdx="1" presStyleCnt="3">
        <dgm:presLayoutVars>
          <dgm:bulletEnabled val="1"/>
        </dgm:presLayoutVars>
      </dgm:prSet>
      <dgm:spPr/>
    </dgm:pt>
    <dgm:pt modelId="{2EBF80FC-FCA6-473E-9A63-A6F149813002}" type="pres">
      <dgm:prSet presAssocID="{FC25DC23-7248-437B-8FD1-D7454975E6D2}" presName="compositeSpace" presStyleCnt="0"/>
      <dgm:spPr/>
    </dgm:pt>
    <dgm:pt modelId="{22731CBB-B374-4877-AE42-E0E9968C6751}" type="pres">
      <dgm:prSet presAssocID="{24C48FD2-530A-45E6-B164-6030EEC2F857}" presName="composite" presStyleCnt="0"/>
      <dgm:spPr/>
    </dgm:pt>
    <dgm:pt modelId="{030C879E-BEA6-4CAD-B559-51141C60A6D5}" type="pres">
      <dgm:prSet presAssocID="{24C48FD2-530A-45E6-B164-6030EEC2F857}" presName="bgChev" presStyleLbl="node1" presStyleIdx="2" presStyleCnt="3"/>
      <dgm:spPr>
        <a:solidFill>
          <a:schemeClr val="accent4">
            <a:lumMod val="50000"/>
          </a:schemeClr>
        </a:solidFill>
      </dgm:spPr>
    </dgm:pt>
    <dgm:pt modelId="{57481A94-6D87-4F51-8067-9859F2BB8E88}" type="pres">
      <dgm:prSet presAssocID="{24C48FD2-530A-45E6-B164-6030EEC2F857}" presName="txNode" presStyleLbl="fgAcc1" presStyleIdx="2" presStyleCnt="3">
        <dgm:presLayoutVars>
          <dgm:bulletEnabled val="1"/>
        </dgm:presLayoutVars>
      </dgm:prSet>
      <dgm:spPr/>
    </dgm:pt>
  </dgm:ptLst>
  <dgm:cxnLst>
    <dgm:cxn modelId="{9C38C927-9239-42D7-97C9-F8387224CFC5}" type="presOf" srcId="{DCED0B39-0A35-4089-ADE8-109A3C71A1BD}" destId="{4AC989B0-D418-4443-8C87-E7A0E9CCE066}" srcOrd="0" destOrd="0" presId="urn:microsoft.com/office/officeart/2005/8/layout/chevronAccent+Icon"/>
    <dgm:cxn modelId="{FA60032B-7E91-4D7C-8220-D9A132C05BFE}" type="presOf" srcId="{24C48FD2-530A-45E6-B164-6030EEC2F857}" destId="{57481A94-6D87-4F51-8067-9859F2BB8E88}" srcOrd="0" destOrd="0" presId="urn:microsoft.com/office/officeart/2005/8/layout/chevronAccent+Icon"/>
    <dgm:cxn modelId="{A239403A-0A5B-49A5-950D-573C69394E2F}" type="presOf" srcId="{103A9FD3-F278-4ACD-8E35-B71F5A652590}" destId="{342999FA-2F75-4442-AB0B-7D844DA4EE8D}" srcOrd="0" destOrd="0" presId="urn:microsoft.com/office/officeart/2005/8/layout/chevronAccent+Icon"/>
    <dgm:cxn modelId="{2962A867-6DCF-4545-94AA-34E98623DCCA}" type="presOf" srcId="{3E9BD3BC-98BE-451F-86AE-3F16FDB84D98}" destId="{EA338AC3-12D8-48D0-AA87-E304A1FD8E3B}" srcOrd="0" destOrd="0" presId="urn:microsoft.com/office/officeart/2005/8/layout/chevronAccent+Icon"/>
    <dgm:cxn modelId="{6443D669-22FA-427F-A95E-F00BA3B763B5}" srcId="{DCED0B39-0A35-4089-ADE8-109A3C71A1BD}" destId="{24C48FD2-530A-45E6-B164-6030EEC2F857}" srcOrd="2" destOrd="0" parTransId="{9958D577-8890-4E7A-BADE-C26F22DD3134}" sibTransId="{CC65ECC2-866A-4849-9797-45D32D518772}"/>
    <dgm:cxn modelId="{0602146D-0457-4E25-A7FF-7246998A5C39}" srcId="{DCED0B39-0A35-4089-ADE8-109A3C71A1BD}" destId="{103A9FD3-F278-4ACD-8E35-B71F5A652590}" srcOrd="1" destOrd="0" parTransId="{D4E59E6F-316C-42FA-9D65-CF0520A3D997}" sibTransId="{FC25DC23-7248-437B-8FD1-D7454975E6D2}"/>
    <dgm:cxn modelId="{CD59DB90-C05B-49D9-A3C8-BD24A152748A}" srcId="{DCED0B39-0A35-4089-ADE8-109A3C71A1BD}" destId="{3E9BD3BC-98BE-451F-86AE-3F16FDB84D98}" srcOrd="0" destOrd="0" parTransId="{F17C74E2-A869-4045-9A61-4D51035F45C3}" sibTransId="{98EBCD21-7F38-49BC-9D4C-06AC17C41B5E}"/>
    <dgm:cxn modelId="{9B3B3491-0309-4674-B20B-06179FFC8234}" type="presParOf" srcId="{4AC989B0-D418-4443-8C87-E7A0E9CCE066}" destId="{D2A3DE5F-9EB3-46DD-B6A3-0D177C5B3F92}" srcOrd="0" destOrd="0" presId="urn:microsoft.com/office/officeart/2005/8/layout/chevronAccent+Icon"/>
    <dgm:cxn modelId="{FD6B37B2-60B9-48E7-8ECF-D29A030615EF}" type="presParOf" srcId="{D2A3DE5F-9EB3-46DD-B6A3-0D177C5B3F92}" destId="{28C4A1C6-53AD-401F-8EC2-503C75CAEC8D}" srcOrd="0" destOrd="0" presId="urn:microsoft.com/office/officeart/2005/8/layout/chevronAccent+Icon"/>
    <dgm:cxn modelId="{DE035000-26B0-4C40-A587-11F5B2C2E10F}" type="presParOf" srcId="{D2A3DE5F-9EB3-46DD-B6A3-0D177C5B3F92}" destId="{EA338AC3-12D8-48D0-AA87-E304A1FD8E3B}" srcOrd="1" destOrd="0" presId="urn:microsoft.com/office/officeart/2005/8/layout/chevronAccent+Icon"/>
    <dgm:cxn modelId="{9020CC85-BEC1-4B57-A037-14217DDA2497}" type="presParOf" srcId="{4AC989B0-D418-4443-8C87-E7A0E9CCE066}" destId="{10A3801C-AEA4-428A-8645-629EF68F2498}" srcOrd="1" destOrd="0" presId="urn:microsoft.com/office/officeart/2005/8/layout/chevronAccent+Icon"/>
    <dgm:cxn modelId="{5A8C9ACB-D247-450B-B20D-7A26526856C9}" type="presParOf" srcId="{4AC989B0-D418-4443-8C87-E7A0E9CCE066}" destId="{C538F20F-F657-4F24-B48F-E6F231A358C1}" srcOrd="2" destOrd="0" presId="urn:microsoft.com/office/officeart/2005/8/layout/chevronAccent+Icon"/>
    <dgm:cxn modelId="{2DCDB388-4C40-42B6-B04F-AC647E29B5E1}" type="presParOf" srcId="{C538F20F-F657-4F24-B48F-E6F231A358C1}" destId="{9FCCA30C-B0B7-4072-9FB5-64A4F0CE659D}" srcOrd="0" destOrd="0" presId="urn:microsoft.com/office/officeart/2005/8/layout/chevronAccent+Icon"/>
    <dgm:cxn modelId="{DF48D253-FAA2-4A74-8F96-65B7090EF61A}" type="presParOf" srcId="{C538F20F-F657-4F24-B48F-E6F231A358C1}" destId="{342999FA-2F75-4442-AB0B-7D844DA4EE8D}" srcOrd="1" destOrd="0" presId="urn:microsoft.com/office/officeart/2005/8/layout/chevronAccent+Icon"/>
    <dgm:cxn modelId="{4AB1E3AD-559E-445E-B82E-C5F3843B1CEA}" type="presParOf" srcId="{4AC989B0-D418-4443-8C87-E7A0E9CCE066}" destId="{2EBF80FC-FCA6-473E-9A63-A6F149813002}" srcOrd="3" destOrd="0" presId="urn:microsoft.com/office/officeart/2005/8/layout/chevronAccent+Icon"/>
    <dgm:cxn modelId="{3B69CF6B-2E3C-4426-A7D0-4145823B6D08}" type="presParOf" srcId="{4AC989B0-D418-4443-8C87-E7A0E9CCE066}" destId="{22731CBB-B374-4877-AE42-E0E9968C6751}" srcOrd="4" destOrd="0" presId="urn:microsoft.com/office/officeart/2005/8/layout/chevronAccent+Icon"/>
    <dgm:cxn modelId="{DDBE7BAF-4321-4A15-9630-0B6ACAEC5BA5}" type="presParOf" srcId="{22731CBB-B374-4877-AE42-E0E9968C6751}" destId="{030C879E-BEA6-4CAD-B559-51141C60A6D5}" srcOrd="0" destOrd="0" presId="urn:microsoft.com/office/officeart/2005/8/layout/chevronAccent+Icon"/>
    <dgm:cxn modelId="{313327EA-76C9-4BFA-B9D3-EAB70A83857C}" type="presParOf" srcId="{22731CBB-B374-4877-AE42-E0E9968C6751}" destId="{57481A94-6D87-4F51-8067-9859F2BB8E88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4A1C6-53AD-401F-8EC2-503C75CAEC8D}">
      <dsp:nvSpPr>
        <dsp:cNvPr id="0" name=""/>
        <dsp:cNvSpPr/>
      </dsp:nvSpPr>
      <dsp:spPr>
        <a:xfrm>
          <a:off x="1256" y="2144870"/>
          <a:ext cx="3156954" cy="1218584"/>
        </a:xfrm>
        <a:prstGeom prst="chevron">
          <a:avLst>
            <a:gd name="adj" fmla="val 40000"/>
          </a:avLst>
        </a:prstGeom>
        <a:solidFill>
          <a:schemeClr val="tx2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338AC3-12D8-48D0-AA87-E304A1FD8E3B}">
      <dsp:nvSpPr>
        <dsp:cNvPr id="0" name=""/>
        <dsp:cNvSpPr/>
      </dsp:nvSpPr>
      <dsp:spPr>
        <a:xfrm>
          <a:off x="843111" y="2449516"/>
          <a:ext cx="2665872" cy="12185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Guilt</a:t>
          </a:r>
        </a:p>
      </dsp:txBody>
      <dsp:txXfrm>
        <a:off x="878802" y="2485207"/>
        <a:ext cx="2594490" cy="1147202"/>
      </dsp:txXfrm>
    </dsp:sp>
    <dsp:sp modelId="{9FCCA30C-B0B7-4072-9FB5-64A4F0CE659D}">
      <dsp:nvSpPr>
        <dsp:cNvPr id="0" name=""/>
        <dsp:cNvSpPr/>
      </dsp:nvSpPr>
      <dsp:spPr>
        <a:xfrm>
          <a:off x="3607199" y="2144870"/>
          <a:ext cx="3156954" cy="1218584"/>
        </a:xfrm>
        <a:prstGeom prst="chevron">
          <a:avLst>
            <a:gd name="adj" fmla="val 40000"/>
          </a:avLst>
        </a:prstGeom>
        <a:solidFill>
          <a:schemeClr val="tx2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2999FA-2F75-4442-AB0B-7D844DA4EE8D}">
      <dsp:nvSpPr>
        <dsp:cNvPr id="0" name=""/>
        <dsp:cNvSpPr/>
      </dsp:nvSpPr>
      <dsp:spPr>
        <a:xfrm>
          <a:off x="4449054" y="2449516"/>
          <a:ext cx="2665872" cy="12185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“I did a bad thing.”</a:t>
          </a:r>
        </a:p>
      </dsp:txBody>
      <dsp:txXfrm>
        <a:off x="4484745" y="2485207"/>
        <a:ext cx="2594490" cy="1147202"/>
      </dsp:txXfrm>
    </dsp:sp>
    <dsp:sp modelId="{030C879E-BEA6-4CAD-B559-51141C60A6D5}">
      <dsp:nvSpPr>
        <dsp:cNvPr id="0" name=""/>
        <dsp:cNvSpPr/>
      </dsp:nvSpPr>
      <dsp:spPr>
        <a:xfrm>
          <a:off x="7213143" y="2144870"/>
          <a:ext cx="3156954" cy="1218584"/>
        </a:xfrm>
        <a:prstGeom prst="chevron">
          <a:avLst>
            <a:gd name="adj" fmla="val 40000"/>
          </a:avLst>
        </a:prstGeom>
        <a:solidFill>
          <a:schemeClr val="tx2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481A94-6D87-4F51-8067-9859F2BB8E88}">
      <dsp:nvSpPr>
        <dsp:cNvPr id="0" name=""/>
        <dsp:cNvSpPr/>
      </dsp:nvSpPr>
      <dsp:spPr>
        <a:xfrm>
          <a:off x="8054997" y="2449516"/>
          <a:ext cx="2665872" cy="12185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Motivates repair</a:t>
          </a:r>
        </a:p>
      </dsp:txBody>
      <dsp:txXfrm>
        <a:off x="8090688" y="2485207"/>
        <a:ext cx="2594490" cy="11472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4A1C6-53AD-401F-8EC2-503C75CAEC8D}">
      <dsp:nvSpPr>
        <dsp:cNvPr id="0" name=""/>
        <dsp:cNvSpPr/>
      </dsp:nvSpPr>
      <dsp:spPr>
        <a:xfrm>
          <a:off x="1256" y="2144870"/>
          <a:ext cx="3156954" cy="1218584"/>
        </a:xfrm>
        <a:prstGeom prst="chevron">
          <a:avLst>
            <a:gd name="adj" fmla="val 40000"/>
          </a:avLst>
        </a:prstGeom>
        <a:solidFill>
          <a:srgbClr val="00206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338AC3-12D8-48D0-AA87-E304A1FD8E3B}">
      <dsp:nvSpPr>
        <dsp:cNvPr id="0" name=""/>
        <dsp:cNvSpPr/>
      </dsp:nvSpPr>
      <dsp:spPr>
        <a:xfrm>
          <a:off x="843111" y="2449516"/>
          <a:ext cx="2665872" cy="12185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Shame</a:t>
          </a:r>
        </a:p>
      </dsp:txBody>
      <dsp:txXfrm>
        <a:off x="878802" y="2485207"/>
        <a:ext cx="2594490" cy="1147202"/>
      </dsp:txXfrm>
    </dsp:sp>
    <dsp:sp modelId="{9FCCA30C-B0B7-4072-9FB5-64A4F0CE659D}">
      <dsp:nvSpPr>
        <dsp:cNvPr id="0" name=""/>
        <dsp:cNvSpPr/>
      </dsp:nvSpPr>
      <dsp:spPr>
        <a:xfrm>
          <a:off x="3607199" y="2144870"/>
          <a:ext cx="3156954" cy="1218584"/>
        </a:xfrm>
        <a:prstGeom prst="chevron">
          <a:avLst>
            <a:gd name="adj" fmla="val 40000"/>
          </a:avLst>
        </a:prstGeom>
        <a:solidFill>
          <a:srgbClr val="00206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2999FA-2F75-4442-AB0B-7D844DA4EE8D}">
      <dsp:nvSpPr>
        <dsp:cNvPr id="0" name=""/>
        <dsp:cNvSpPr/>
      </dsp:nvSpPr>
      <dsp:spPr>
        <a:xfrm>
          <a:off x="4449054" y="2449516"/>
          <a:ext cx="2665872" cy="12185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“I am a bad person.”</a:t>
          </a:r>
        </a:p>
      </dsp:txBody>
      <dsp:txXfrm>
        <a:off x="4484745" y="2485207"/>
        <a:ext cx="2594490" cy="1147202"/>
      </dsp:txXfrm>
    </dsp:sp>
    <dsp:sp modelId="{030C879E-BEA6-4CAD-B559-51141C60A6D5}">
      <dsp:nvSpPr>
        <dsp:cNvPr id="0" name=""/>
        <dsp:cNvSpPr/>
      </dsp:nvSpPr>
      <dsp:spPr>
        <a:xfrm>
          <a:off x="7213143" y="2144870"/>
          <a:ext cx="3156954" cy="1218584"/>
        </a:xfrm>
        <a:prstGeom prst="chevron">
          <a:avLst>
            <a:gd name="adj" fmla="val 40000"/>
          </a:avLst>
        </a:prstGeom>
        <a:solidFill>
          <a:schemeClr val="accent4">
            <a:lumMod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481A94-6D87-4F51-8067-9859F2BB8E88}">
      <dsp:nvSpPr>
        <dsp:cNvPr id="0" name=""/>
        <dsp:cNvSpPr/>
      </dsp:nvSpPr>
      <dsp:spPr>
        <a:xfrm>
          <a:off x="8054997" y="2449516"/>
          <a:ext cx="2665872" cy="12185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Motivates avoidance</a:t>
          </a:r>
        </a:p>
      </dsp:txBody>
      <dsp:txXfrm>
        <a:off x="8090688" y="2485207"/>
        <a:ext cx="2594490" cy="11472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B7A8C-038B-4D18-857C-CBEE5209C05D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4575F-1E74-4802-A2E1-F6C5E21DC1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930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Brené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Brown is a professor, lecturer, podcast host and storyteller. In 2010, Brown was propelled to superstardom through her viral TEDx talk,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Power of Vulnerability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which has since been viewed almost 54 million times (Brown, 2010). Her research centers around the topics of shame, empathy and vulnerability. Her books,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Gifts of Imperfection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Daring Greatly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Rising Strong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Braving the Wilderness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Dare to Lead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all #1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York Times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bestsellers. In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Dare to Lead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Brené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Brown advocates for utilizing the power of emotional vulnerability in the work environment.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Pugliese, J. (2013). </a:t>
            </a:r>
            <a:r>
              <a:rPr lang="en-US" i="1" dirty="0" err="1"/>
              <a:t>Brene</a:t>
            </a:r>
            <a:r>
              <a:rPr lang="en-US" i="1" dirty="0"/>
              <a:t> Brown and Oprah Winfrey</a:t>
            </a:r>
            <a:r>
              <a:rPr lang="en-US" dirty="0"/>
              <a:t>. </a:t>
            </a:r>
            <a:r>
              <a:rPr lang="en-US" dirty="0" err="1"/>
              <a:t>Brene</a:t>
            </a:r>
            <a:r>
              <a:rPr lang="en-US" dirty="0"/>
              <a:t> Brown Interviewed by Oprah - Daring Greatly. Oprah.com.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Brown, B. (2018). </a:t>
            </a:r>
            <a:r>
              <a:rPr lang="en-US" i="1" dirty="0">
                <a:effectLst/>
              </a:rPr>
              <a:t>Dare to Lead Book Cover</a:t>
            </a:r>
            <a:r>
              <a:rPr lang="en-US" dirty="0">
                <a:effectLst/>
              </a:rPr>
              <a:t>. Amazon. https://www.amazon.com/Dare-Lead-Brave-Conversations-Hearts/dp/0399592520/ref=tmm_hrd_swatch_0?_encoding=UTF8&amp;qid=1625174542&amp;sr=8-1.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4575F-1E74-4802-A2E1-F6C5E21DC1F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862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Brené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Brown is a professor, lecturer, podcast host and storyteller. In 2010, Brown was propelled to superstardom through her viral TEDx talk,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Power of Vulnerability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which has since been viewed almost 54 million times (Brown, 2010). Her research centers around the topics of shame, empathy and vulnerability. Her books,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Gifts of Imperfection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Daring Greatly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Rising Strong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Braving the Wilderness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Dare to Lead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all #1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York Times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bestsellers. In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Dare to Lead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Brené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Brown advocates for utilizing the power of emotional vulnerability in the work environment.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Pugliese, J. (2013). </a:t>
            </a:r>
            <a:r>
              <a:rPr lang="en-US" i="1" dirty="0" err="1"/>
              <a:t>Brene</a:t>
            </a:r>
            <a:r>
              <a:rPr lang="en-US" i="1" dirty="0"/>
              <a:t> Brown and Oprah Winfrey</a:t>
            </a:r>
            <a:r>
              <a:rPr lang="en-US" dirty="0"/>
              <a:t>. </a:t>
            </a:r>
            <a:r>
              <a:rPr lang="en-US" dirty="0" err="1"/>
              <a:t>Brene</a:t>
            </a:r>
            <a:r>
              <a:rPr lang="en-US" dirty="0"/>
              <a:t> Brown Interviewed by Oprah - Daring Greatly. Oprah.com.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Brown, B. (2018). </a:t>
            </a:r>
            <a:r>
              <a:rPr lang="en-US" i="1" dirty="0">
                <a:effectLst/>
              </a:rPr>
              <a:t>Dare to Lead Book Cover</a:t>
            </a:r>
            <a:r>
              <a:rPr lang="en-US" dirty="0">
                <a:effectLst/>
              </a:rPr>
              <a:t>. Amazon. https://www.amazon.com/Dare-Lead-Brave-Conversations-Hearts/dp/0399592520/ref=tmm_hrd_swatch_0?_encoding=UTF8&amp;qid=1625174542&amp;sr=8-1.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Wong, K. (2021, May 6). </a:t>
            </a:r>
            <a:r>
              <a:rPr lang="en-US" i="1" dirty="0">
                <a:effectLst/>
              </a:rPr>
              <a:t>40 Empowering Quotes from Dare to Lead by </a:t>
            </a:r>
            <a:r>
              <a:rPr lang="en-US" i="1" dirty="0" err="1">
                <a:effectLst/>
              </a:rPr>
              <a:t>Brené</a:t>
            </a:r>
            <a:r>
              <a:rPr lang="en-US" i="1" dirty="0">
                <a:effectLst/>
              </a:rPr>
              <a:t> Brown</a:t>
            </a:r>
            <a:r>
              <a:rPr lang="en-US" dirty="0">
                <a:effectLst/>
              </a:rPr>
              <a:t>. THE MILLENNIAL GRIND. https://millennial-grind.com/40-empowering-quotes-from-dare-to-lead-by-brene-brown/.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4575F-1E74-4802-A2E1-F6C5E21DC1F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473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4575F-1E74-4802-A2E1-F6C5E21DC1F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333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4575F-1E74-4802-A2E1-F6C5E21DC1F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83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4575F-1E74-4802-A2E1-F6C5E21DC1F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42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 Psychology [@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AP_Psychology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]. (2016, May 1).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Attachment styles #</a:t>
            </a:r>
            <a:r>
              <a:rPr lang="en-US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appsychreview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#Development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dirty="0"/>
              <a:t>https://twitter.com/ap_psychology/status/726892000478433280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4575F-1E74-4802-A2E1-F6C5E21DC1F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280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4575F-1E74-4802-A2E1-F6C5E21DC1F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80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4575F-1E74-4802-A2E1-F6C5E21DC1F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673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patient in her hospital bed stops breathing. One nurse calls a code. Another nurse beside her runs into the hallway and yells at the first staff member he sees, “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Gonna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need a crash cart. Call a crash cart right now.”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“On it,” she responds.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Medical staff rush into the room where the first nurse is already performing chest compressions. The doctor takes the lead saying, “Pulse less v-tach. Let’s get ready to shock. Give me 150 joules biphasic.”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A nurse picks up the defibrillator paddles. “Everyone clear? Everyone clear?”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Thump!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The monitors beep furiously.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“Her heart rate is rising above 200,” says a resident.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“We’re going again,” the doctor calls. “Wait a sec. Let’s rumble with this. How are you all feeling right now? Let’s all write down on a piece of paper what we are most afraid of and give ourselves permission to acknowledge that fear, and act courageously and imperfectly.”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Cameron, T. (2015).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~* Rookie Blue Season 5 Episode 1 - Chloe Hospital Scenes Part 3 *~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YouTube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	YouTube. https://www.youtube.com/watch?v=uvqsey9xTsY.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4575F-1E74-4802-A2E1-F6C5E21DC1F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6279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Hahn, D., </a:t>
            </a:r>
            <a:r>
              <a:rPr lang="en-US" dirty="0" err="1">
                <a:effectLst/>
              </a:rPr>
              <a:t>Mecchi</a:t>
            </a:r>
            <a:r>
              <a:rPr lang="en-US" dirty="0">
                <a:effectLst/>
              </a:rPr>
              <a:t>, I., Roberts, J., &amp; </a:t>
            </a:r>
            <a:r>
              <a:rPr lang="en-US" dirty="0" err="1">
                <a:effectLst/>
              </a:rPr>
              <a:t>Woolverton</a:t>
            </a:r>
            <a:r>
              <a:rPr lang="en-US" dirty="0">
                <a:effectLst/>
              </a:rPr>
              <a:t>, L. (2020). </a:t>
            </a:r>
            <a:r>
              <a:rPr lang="en-US" i="1" dirty="0">
                <a:effectLst/>
              </a:rPr>
              <a:t>The Lion King (1994) - Stampede [4K]</a:t>
            </a:r>
            <a:r>
              <a:rPr lang="en-US" dirty="0">
                <a:effectLst/>
              </a:rPr>
              <a:t>. </a:t>
            </a:r>
            <a:r>
              <a:rPr lang="en-US" i="1" dirty="0">
                <a:effectLst/>
              </a:rPr>
              <a:t>YouTube</a:t>
            </a:r>
            <a:r>
              <a:rPr lang="en-US" dirty="0">
                <a:effectLst/>
              </a:rPr>
              <a:t>. YouTube. https://www.youtube.com/watch?v=x__EVvWUT3A.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4575F-1E74-4802-A2E1-F6C5E21DC1F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1605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4575F-1E74-4802-A2E1-F6C5E21DC1F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891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4575F-1E74-4802-A2E1-F6C5E21DC1F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7200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4575F-1E74-4802-A2E1-F6C5E21DC1F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702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7/1/2021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117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17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876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881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272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845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906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088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896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72058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417801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640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167596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68263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617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1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201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ttachmentproject.com/blog/attachment-in-the-workplace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attachmentproject.com/blog/attachment-in-the-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com/Dare-Lead-Brave-Conversations-" TargetMode="External"/><Relationship Id="rId2" Type="http://schemas.openxmlformats.org/officeDocument/2006/relationships/hyperlink" Target="https://www.attachmentproject.com/blog/attachment-in-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juntoinstitute.com/emotion-wheels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millennial-grind.com/40-" TargetMode="External"/><Relationship Id="rId5" Type="http://schemas.openxmlformats.org/officeDocument/2006/relationships/hyperlink" Target="https://www.goodtherapy.org/blog/can-a-computer-" TargetMode="External"/><Relationship Id="rId4" Type="http://schemas.openxmlformats.org/officeDocument/2006/relationships/hyperlink" Target="https://doi.org/DOI:10.1177/104649641455385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A246D-A345-47C8-8C84-008EF31469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Shame, Attachment &amp; Leadership</a:t>
            </a:r>
            <a:endParaRPr lang="en-US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B4A702-A226-49BB-8ECE-9B7CE8DEB6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 examination of </a:t>
            </a:r>
            <a:r>
              <a:rPr lang="en-US" dirty="0" err="1"/>
              <a:t>Brené</a:t>
            </a:r>
            <a:r>
              <a:rPr lang="en-US" dirty="0"/>
              <a:t> Brown’s </a:t>
            </a:r>
            <a:r>
              <a:rPr lang="en-US" i="1" dirty="0"/>
              <a:t>Dare to Lead</a:t>
            </a:r>
          </a:p>
        </p:txBody>
      </p:sp>
    </p:spTree>
    <p:extLst>
      <p:ext uri="{BB962C8B-B14F-4D97-AF65-F5344CB8AC3E}">
        <p14:creationId xmlns:p14="http://schemas.microsoft.com/office/powerpoint/2010/main" val="3332099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6DF7C-093B-4BF6-A068-831F98BFD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Brené</a:t>
            </a:r>
            <a:r>
              <a:rPr lang="en-US" dirty="0"/>
              <a:t> Brown</a:t>
            </a:r>
          </a:p>
        </p:txBody>
      </p:sp>
      <p:pic>
        <p:nvPicPr>
          <p:cNvPr id="3074" name="Picture 2" descr="Dare to Lead: Brave Work. Tough Conversations. Whole Hearts.: Brown, Brené:  9780399592522: Amazon.com: Books">
            <a:extLst>
              <a:ext uri="{FF2B5EF4-FFF2-40B4-BE49-F238E27FC236}">
                <a16:creationId xmlns:a16="http://schemas.microsoft.com/office/drawing/2014/main" id="{19345229-15B0-470D-84C4-B1B7C7442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218" y="1520139"/>
            <a:ext cx="3143250" cy="475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C79A9A-DAA1-4B7E-A6F7-10EAF86006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791" y="1270000"/>
            <a:ext cx="7668985" cy="525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909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6DF7C-093B-4BF6-A068-831F98BFD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Brené</a:t>
            </a:r>
            <a:r>
              <a:rPr lang="en-US" dirty="0"/>
              <a:t> Brown</a:t>
            </a:r>
          </a:p>
        </p:txBody>
      </p:sp>
      <p:pic>
        <p:nvPicPr>
          <p:cNvPr id="3074" name="Picture 2" descr="Dare to Lead: Brave Work. Tough Conversations. Whole Hearts.: Brown, Brené:  9780399592522: Amazon.com: Books">
            <a:extLst>
              <a:ext uri="{FF2B5EF4-FFF2-40B4-BE49-F238E27FC236}">
                <a16:creationId xmlns:a16="http://schemas.microsoft.com/office/drawing/2014/main" id="{19345229-15B0-470D-84C4-B1B7C7442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218" y="1520139"/>
            <a:ext cx="3143250" cy="475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C79A9A-DAA1-4B7E-A6F7-10EAF86006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791" y="1270000"/>
            <a:ext cx="7668985" cy="5253255"/>
          </a:xfrm>
          <a:prstGeom prst="rect">
            <a:avLst/>
          </a:prstGeom>
        </p:spPr>
      </p:pic>
      <p:pic>
        <p:nvPicPr>
          <p:cNvPr id="6" name="Picture 4" descr="Quotes from Dare to Lead by Brené Brown">
            <a:extLst>
              <a:ext uri="{FF2B5EF4-FFF2-40B4-BE49-F238E27FC236}">
                <a16:creationId xmlns:a16="http://schemas.microsoft.com/office/drawing/2014/main" id="{18161DC3-CE95-431C-ACF8-0B3776CE72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4" r="6735"/>
          <a:stretch/>
        </p:blipFill>
        <p:spPr bwMode="auto">
          <a:xfrm>
            <a:off x="6427387" y="130143"/>
            <a:ext cx="5693229" cy="659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786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2B345-1CE7-44D8-838A-D8E52BC51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Shame &amp; Guilt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6F66E8F-5F52-4728-930E-1A3414BFBD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7037473"/>
              </p:ext>
            </p:extLst>
          </p:nvPr>
        </p:nvGraphicFramePr>
        <p:xfrm>
          <a:off x="952801" y="-195943"/>
          <a:ext cx="10722127" cy="5812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695215E-C8BD-49D6-ADDF-7FE4048E46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8146806"/>
              </p:ext>
            </p:extLst>
          </p:nvPr>
        </p:nvGraphicFramePr>
        <p:xfrm>
          <a:off x="958244" y="2111828"/>
          <a:ext cx="10722127" cy="5812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203742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37AB2-3CA4-4E01-9C0F-7246D7F31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Shame Based Workplace Culture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A8D69A-763A-46AC-BC6B-0CDFD48DAB09}"/>
              </a:ext>
            </a:extLst>
          </p:cNvPr>
          <p:cNvSpPr txBox="1"/>
          <p:nvPr/>
        </p:nvSpPr>
        <p:spPr>
          <a:xfrm>
            <a:off x="1420585" y="1698173"/>
            <a:ext cx="676002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accent4"/>
                </a:solidFill>
              </a:rPr>
              <a:t>   Shame is systemic.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accent4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accent4"/>
                </a:solidFill>
              </a:rPr>
              <a:t>	Complicity is part of the culture.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accent4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accent4"/>
                </a:solidFill>
              </a:rPr>
              <a:t>	Money and power trump ethics.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accent4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accent4"/>
                </a:solidFill>
              </a:rPr>
              <a:t>	Accountability is dead.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accent4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accent4"/>
                </a:solidFill>
              </a:rPr>
              <a:t>	Control and fear are management tools.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accent4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accent4"/>
                </a:solidFill>
              </a:rPr>
              <a:t>	And there’s a trail of devastation and pain.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accent4"/>
              </a:solidFill>
            </a:endParaRPr>
          </a:p>
          <a:p>
            <a:r>
              <a:rPr lang="en-US" sz="2000" dirty="0">
                <a:solidFill>
                  <a:schemeClr val="accent4"/>
                </a:solidFill>
              </a:rPr>
              <a:t>(Brown, 2018, p.135) </a:t>
            </a:r>
          </a:p>
        </p:txBody>
      </p:sp>
    </p:spTree>
    <p:extLst>
      <p:ext uri="{BB962C8B-B14F-4D97-AF65-F5344CB8AC3E}">
        <p14:creationId xmlns:p14="http://schemas.microsoft.com/office/powerpoint/2010/main" val="2006806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1C64AB-C44D-448F-B0CD-48D2735C04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332" r="48051" b="8762"/>
          <a:stretch/>
        </p:blipFill>
        <p:spPr>
          <a:xfrm rot="5400000">
            <a:off x="111916" y="264313"/>
            <a:ext cx="5872171" cy="60960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EF0C3C-120C-4266-872B-208DF0DAAD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257" t="15699" b="13681"/>
          <a:stretch/>
        </p:blipFill>
        <p:spPr>
          <a:xfrm rot="5400000">
            <a:off x="6129754" y="186155"/>
            <a:ext cx="5872171" cy="625231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30044A-FFFE-4F83-AC31-C67D5F853732}"/>
              </a:ext>
            </a:extLst>
          </p:cNvPr>
          <p:cNvSpPr/>
          <p:nvPr/>
        </p:nvSpPr>
        <p:spPr>
          <a:xfrm>
            <a:off x="451713" y="6297105"/>
            <a:ext cx="2438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(Brown, 2018, p.188)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9DB5942-2446-45BC-B82D-F1B5CE00F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379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29389-25E2-4AAD-8F95-7C0093B87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C1409A-58DE-4BC5-BF33-99118C93D2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011" t="24335" r="16415" b="19792"/>
          <a:stretch/>
        </p:blipFill>
        <p:spPr>
          <a:xfrm>
            <a:off x="2" y="490329"/>
            <a:ext cx="12485402" cy="60737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DC5755-A2EF-458B-9B89-29092210B5CC}"/>
              </a:ext>
            </a:extLst>
          </p:cNvPr>
          <p:cNvSpPr txBox="1"/>
          <p:nvPr/>
        </p:nvSpPr>
        <p:spPr>
          <a:xfrm>
            <a:off x="1467729" y="4023869"/>
            <a:ext cx="188507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Anxious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EE5BEA-9879-40C6-93C5-9966C5313D28}"/>
              </a:ext>
            </a:extLst>
          </p:cNvPr>
          <p:cNvSpPr/>
          <p:nvPr/>
        </p:nvSpPr>
        <p:spPr>
          <a:xfrm>
            <a:off x="1024270" y="4855137"/>
            <a:ext cx="11167730" cy="1774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363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37260-0AC6-4E85-BC7A-DABA840B8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184C60-E8E8-4B5E-A6D2-F6684F0B6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578" y="0"/>
            <a:ext cx="9734843" cy="685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278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BE689-3BB4-44E9-B4E9-AC7BDA2AE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3A85E7-BF11-42E5-ACED-62908D28E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4746" y="310075"/>
            <a:ext cx="12346745" cy="617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315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607402-9A0A-4C08-B5FA-983C75B1E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3840" y="506437"/>
            <a:ext cx="12435840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36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CAD63-8882-4702-8768-3E483C9C5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784" y="1181099"/>
            <a:ext cx="8082643" cy="3048001"/>
          </a:xfrm>
        </p:spPr>
        <p:txBody>
          <a:bodyPr/>
          <a:lstStyle/>
          <a:p>
            <a:pPr algn="ctr"/>
            <a:r>
              <a:rPr lang="en-US" dirty="0"/>
              <a:t>Empathic Skills + Trust + </a:t>
            </a:r>
            <a:br>
              <a:rPr lang="en-US" dirty="0"/>
            </a:br>
            <a:r>
              <a:rPr lang="en-US" dirty="0"/>
              <a:t>Emotional Health = Secure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Ideally, should we seek a workplace full of secure individuals?</a:t>
            </a:r>
          </a:p>
        </p:txBody>
      </p:sp>
    </p:spTree>
    <p:extLst>
      <p:ext uri="{BB962C8B-B14F-4D97-AF65-F5344CB8AC3E}">
        <p14:creationId xmlns:p14="http://schemas.microsoft.com/office/powerpoint/2010/main" val="858318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0BCA9-F4C9-4842-8DF8-20D0D8824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991" y="870858"/>
            <a:ext cx="9103480" cy="1320800"/>
          </a:xfrm>
        </p:spPr>
        <p:txBody>
          <a:bodyPr/>
          <a:lstStyle/>
          <a:p>
            <a:pPr algn="ctr"/>
            <a:r>
              <a:rPr lang="en-US" sz="5400" dirty="0"/>
              <a:t>No!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Teams made up of secure, anxious, and avoidant individuals were correlated with better task performance when team cohesion was high (</a:t>
            </a:r>
            <a:r>
              <a:rPr lang="en-US" dirty="0" err="1"/>
              <a:t>Lavy</a:t>
            </a:r>
            <a:r>
              <a:rPr lang="en-US" dirty="0"/>
              <a:t> et al. 2014)</a:t>
            </a:r>
          </a:p>
        </p:txBody>
      </p:sp>
    </p:spTree>
    <p:extLst>
      <p:ext uri="{BB962C8B-B14F-4D97-AF65-F5344CB8AC3E}">
        <p14:creationId xmlns:p14="http://schemas.microsoft.com/office/powerpoint/2010/main" val="2085491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DA693D-DCB6-407C-99A8-4C7155901A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09" t="19308" r="18478" b="19761"/>
          <a:stretch/>
        </p:blipFill>
        <p:spPr>
          <a:xfrm>
            <a:off x="1250106" y="831612"/>
            <a:ext cx="9691787" cy="519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8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40A57-AE91-4421-8824-AD43E1E5E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66B8C7C-E012-4940-B0D4-9640008F35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4515" y="1270000"/>
            <a:ext cx="7829487" cy="5220889"/>
          </a:xfrm>
        </p:spPr>
      </p:pic>
      <p:sp>
        <p:nvSpPr>
          <p:cNvPr id="4" name="AutoShape 2" descr="therapist comforting a person in therapy">
            <a:extLst>
              <a:ext uri="{FF2B5EF4-FFF2-40B4-BE49-F238E27FC236}">
                <a16:creationId xmlns:a16="http://schemas.microsoft.com/office/drawing/2014/main" id="{C72FDC20-8E2F-4B2C-B67E-2C4A37726D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034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B3C11D4-E355-4895-90F4-1778B1DE3E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35" t="21436" r="33370" b="24239"/>
          <a:stretch/>
        </p:blipFill>
        <p:spPr>
          <a:xfrm>
            <a:off x="5962760" y="3134138"/>
            <a:ext cx="7156175" cy="37238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756CEA-E726-416F-B81B-85683F1B7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EBE566-FF59-4678-B69B-19F794675E9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09" t="21822" r="33696" b="23852"/>
          <a:stretch/>
        </p:blipFill>
        <p:spPr>
          <a:xfrm>
            <a:off x="-503582" y="3134138"/>
            <a:ext cx="7156174" cy="37238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BABEBF-2D5A-4D90-A97D-C86F04EBE0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609" t="21822" r="33696" b="23852"/>
          <a:stretch/>
        </p:blipFill>
        <p:spPr>
          <a:xfrm>
            <a:off x="-503583" y="0"/>
            <a:ext cx="7156175" cy="3723862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B5D46F7-D42F-41AE-84D7-6C2016EC5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8A2495-524D-4E5F-A58D-E7D042B9045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609" t="21822" r="33696" b="23852"/>
          <a:stretch/>
        </p:blipFill>
        <p:spPr>
          <a:xfrm>
            <a:off x="5963478" y="0"/>
            <a:ext cx="7156175" cy="372386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997D777-DCF2-4424-A215-DFF284F29C8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935" t="21436" r="33370" b="24239"/>
          <a:stretch/>
        </p:blipFill>
        <p:spPr>
          <a:xfrm>
            <a:off x="2517912" y="1567069"/>
            <a:ext cx="7156175" cy="37238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1657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unto Emotion Wheel">
            <a:extLst>
              <a:ext uri="{FF2B5EF4-FFF2-40B4-BE49-F238E27FC236}">
                <a16:creationId xmlns:a16="http://schemas.microsoft.com/office/drawing/2014/main" id="{AED569AB-75CC-4DF5-AD45-14298B21E2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7" t="6100" r="7447" b="4678"/>
          <a:stretch/>
        </p:blipFill>
        <p:spPr bwMode="auto">
          <a:xfrm>
            <a:off x="2011426" y="0"/>
            <a:ext cx="6854987" cy="7053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904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4BA32-2902-4CCE-898A-C36238D96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is possible!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39ABB4B-9E3E-4D4C-8EC7-64060F4089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0049"/>
          <a:stretch/>
        </p:blipFill>
        <p:spPr>
          <a:xfrm>
            <a:off x="4340679" y="2003070"/>
            <a:ext cx="6109608" cy="4503843"/>
          </a:xfrm>
        </p:spPr>
      </p:pic>
      <p:sp>
        <p:nvSpPr>
          <p:cNvPr id="4" name="AutoShape 2" descr="https://www.mentalmint.com/wp-content/uploads/2017/09/MMHeaderimage5-1.png">
            <a:extLst>
              <a:ext uri="{FF2B5EF4-FFF2-40B4-BE49-F238E27FC236}">
                <a16:creationId xmlns:a16="http://schemas.microsoft.com/office/drawing/2014/main" id="{A6325664-160F-4BB0-B49B-5D6595415D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https://www.mentalmint.com/wp-content/uploads/2017/09/MMHeaderimage5-1.png">
            <a:extLst>
              <a:ext uri="{FF2B5EF4-FFF2-40B4-BE49-F238E27FC236}">
                <a16:creationId xmlns:a16="http://schemas.microsoft.com/office/drawing/2014/main" id="{B332AD0E-DB5E-4A8E-992C-5F1E8469D8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A2ECCD-E12A-4120-8648-E8FCD895BD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4955"/>
          <a:stretch/>
        </p:blipFill>
        <p:spPr>
          <a:xfrm>
            <a:off x="1287236" y="2003070"/>
            <a:ext cx="3053443" cy="448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10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D3096-81A5-4EDA-81D3-A52B54E80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https://quiz.attachmentproject.com/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CC2BD76-4D26-4465-9AA7-41B54A5510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02" t="13749" r="2399" b="6322"/>
          <a:stretch/>
        </p:blipFill>
        <p:spPr>
          <a:xfrm>
            <a:off x="182336" y="1366501"/>
            <a:ext cx="11827328" cy="550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93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6EF44-73DC-4661-8495-EA7080C5E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F1B710-25E9-4651-8478-0A015FA8AA77}"/>
              </a:ext>
            </a:extLst>
          </p:cNvPr>
          <p:cNvSpPr txBox="1"/>
          <p:nvPr/>
        </p:nvSpPr>
        <p:spPr>
          <a:xfrm>
            <a:off x="1109716" y="1270000"/>
            <a:ext cx="844249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Anurajan</a:t>
            </a:r>
            <a:r>
              <a:rPr lang="en-US" dirty="0"/>
              <a:t>, R. S. (2020). </a:t>
            </a:r>
            <a:r>
              <a:rPr lang="en-US" i="1" dirty="0"/>
              <a:t>Mm </a:t>
            </a:r>
            <a:r>
              <a:rPr lang="en-US" i="1" dirty="0" err="1"/>
              <a:t>Headerimage</a:t>
            </a:r>
            <a:r>
              <a:rPr lang="en-US" i="1" dirty="0"/>
              <a:t> 5-1</a:t>
            </a:r>
            <a:r>
              <a:rPr lang="en-US" dirty="0"/>
              <a:t>. </a:t>
            </a:r>
            <a:r>
              <a:rPr lang="en-US" dirty="0" err="1"/>
              <a:t>Dangit</a:t>
            </a:r>
            <a:r>
              <a:rPr lang="en-US" dirty="0"/>
              <a:t>. 	https://dangit.in/featured/attachment-vs-detachment/. </a:t>
            </a:r>
          </a:p>
          <a:p>
            <a:endParaRPr lang="en-US" dirty="0"/>
          </a:p>
          <a:p>
            <a:r>
              <a:rPr lang="en-US" dirty="0"/>
              <a:t>AP Psychology [@</a:t>
            </a:r>
            <a:r>
              <a:rPr lang="en-US" dirty="0" err="1"/>
              <a:t>AP_Psychology</a:t>
            </a:r>
            <a:r>
              <a:rPr lang="en-US" dirty="0"/>
              <a:t>]. (2016, May 1). </a:t>
            </a:r>
            <a:r>
              <a:rPr lang="en-US" i="1" dirty="0"/>
              <a:t>Attachment styles 	#</a:t>
            </a:r>
            <a:r>
              <a:rPr lang="en-US" i="1" dirty="0" err="1"/>
              <a:t>appsychreview</a:t>
            </a:r>
            <a:r>
              <a:rPr lang="en-US" i="1" dirty="0"/>
              <a:t> #Development</a:t>
            </a:r>
            <a:r>
              <a:rPr lang="en-US" dirty="0"/>
              <a:t>. 	https://twitter.com/ap_psychology/status/726892000478433280</a:t>
            </a:r>
          </a:p>
          <a:p>
            <a:endParaRPr lang="en-US" dirty="0"/>
          </a:p>
          <a:p>
            <a:r>
              <a:rPr lang="en-US" dirty="0"/>
              <a:t>The Attachment Project. (2020). </a:t>
            </a:r>
            <a:r>
              <a:rPr lang="en-US" i="1" dirty="0"/>
              <a:t>Attachment Style Quiz</a:t>
            </a:r>
            <a:r>
              <a:rPr lang="en-US" dirty="0"/>
              <a:t>. The Attachment 	Project | Testing Platform. https://quiz.attachmentproject.com/. </a:t>
            </a:r>
          </a:p>
          <a:p>
            <a:endParaRPr lang="en-US" dirty="0"/>
          </a:p>
          <a:p>
            <a:r>
              <a:rPr lang="en-US" dirty="0"/>
              <a:t>The Attachment Project. (2020). </a:t>
            </a:r>
            <a:r>
              <a:rPr lang="en-US" i="1" dirty="0"/>
              <a:t>Anxious Preoccupied Attachment in the 	Workplace</a:t>
            </a:r>
            <a:r>
              <a:rPr lang="en-US" dirty="0"/>
              <a:t>. Here's How Your Attachment Style Impacts You At Work [Pros 	&amp; Cons]. The Attachment Project. 	</a:t>
            </a:r>
            <a:r>
              <a:rPr lang="en-US" dirty="0">
                <a:hlinkClick r:id="rId3"/>
              </a:rPr>
              <a:t>https://www.attachmentproject.com/blog/attachment-in-the-	workplace/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The Attachment Project. (2020). </a:t>
            </a:r>
            <a:r>
              <a:rPr lang="en-US" i="1" dirty="0"/>
              <a:t>Avoidant Attachment in the Workplace</a:t>
            </a:r>
            <a:r>
              <a:rPr lang="en-US" dirty="0"/>
              <a:t>. 	Here's How Your Attachment Style Impacts You At Work [Pros &amp; Cons]. 	The Attachment Project. 	</a:t>
            </a:r>
            <a:r>
              <a:rPr lang="en-US" dirty="0">
                <a:hlinkClick r:id="rId4"/>
              </a:rPr>
              <a:t>https://www.attachmentproject.com/blog/attachment-in-the-</a:t>
            </a:r>
            <a:r>
              <a:rPr lang="en-US" dirty="0"/>
              <a:t>workplace/.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26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6EF44-73DC-4661-8495-EA7080C5E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F1B710-25E9-4651-8478-0A015FA8AA77}"/>
              </a:ext>
            </a:extLst>
          </p:cNvPr>
          <p:cNvSpPr txBox="1"/>
          <p:nvPr/>
        </p:nvSpPr>
        <p:spPr>
          <a:xfrm>
            <a:off x="1060730" y="943429"/>
            <a:ext cx="880172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dirty="0"/>
              <a:t>The Attachment Project. (2020). </a:t>
            </a:r>
            <a:r>
              <a:rPr lang="en-US" i="1" dirty="0"/>
              <a:t>Secure Attachment in the Workplace</a:t>
            </a:r>
            <a:r>
              <a:rPr lang="en-US" dirty="0"/>
              <a:t>. Here's How 	Your Attachment Style Impacts You At Work [Pros &amp; Cons]. The </a:t>
            </a:r>
          </a:p>
          <a:p>
            <a:endParaRPr lang="en-US" dirty="0"/>
          </a:p>
          <a:p>
            <a:r>
              <a:rPr lang="en-US" dirty="0"/>
              <a:t>Attachment Project. </a:t>
            </a:r>
            <a:r>
              <a:rPr lang="en-US" dirty="0">
                <a:hlinkClick r:id="rId2"/>
              </a:rPr>
              <a:t>https://www.attachmentproject.com/blog/attachment-in-</a:t>
            </a:r>
            <a:r>
              <a:rPr lang="en-US" dirty="0"/>
              <a:t>	the-workplace/. </a:t>
            </a:r>
          </a:p>
          <a:p>
            <a:endParaRPr lang="en-US" dirty="0"/>
          </a:p>
          <a:p>
            <a:r>
              <a:rPr lang="en-US" dirty="0"/>
              <a:t>Brown </a:t>
            </a:r>
            <a:r>
              <a:rPr lang="en-US" dirty="0" err="1"/>
              <a:t>Brene</a:t>
            </a:r>
            <a:r>
              <a:rPr lang="en-US" dirty="0"/>
              <a:t>́. (2018). Dare to Lead. Random House. </a:t>
            </a:r>
          </a:p>
          <a:p>
            <a:endParaRPr lang="en-US" dirty="0"/>
          </a:p>
          <a:p>
            <a:r>
              <a:rPr lang="en-US" dirty="0"/>
              <a:t>Brown, B. (2018). </a:t>
            </a:r>
            <a:r>
              <a:rPr lang="en-US" i="1" dirty="0"/>
              <a:t>Dare to Lead Book Cover</a:t>
            </a:r>
            <a:r>
              <a:rPr lang="en-US" dirty="0"/>
              <a:t>. Amazon. 	</a:t>
            </a:r>
            <a:r>
              <a:rPr lang="en-US" dirty="0">
                <a:hlinkClick r:id="rId3"/>
              </a:rPr>
              <a:t>https://www.amazon.com/Dare-Lead-Brave-Conversations-</a:t>
            </a:r>
            <a:r>
              <a:rPr lang="en-US" dirty="0"/>
              <a:t>	Hearts/dp/0399592520/ref=tmm_hrd_swatch_0?_encoding=UTF8&amp;qid=1625174	542&amp;sr=8-1. </a:t>
            </a:r>
          </a:p>
          <a:p>
            <a:endParaRPr lang="en-US" dirty="0"/>
          </a:p>
          <a:p>
            <a:r>
              <a:rPr lang="en-US" dirty="0"/>
              <a:t>Cameron, T. (2015). </a:t>
            </a:r>
            <a:r>
              <a:rPr lang="en-US" i="1" dirty="0"/>
              <a:t>~* Rookie Blue Season 5 Episode 1 - Chloe Hospital Scenes Part 	3 *~</a:t>
            </a:r>
            <a:r>
              <a:rPr lang="en-US" dirty="0"/>
              <a:t>. </a:t>
            </a:r>
            <a:r>
              <a:rPr lang="en-US" i="1" dirty="0"/>
              <a:t>YouTube</a:t>
            </a:r>
            <a:r>
              <a:rPr lang="en-US" dirty="0"/>
              <a:t>. 	YouTube. https://www.youtube.com/watch?v=uvqsey9xTsY. </a:t>
            </a:r>
          </a:p>
          <a:p>
            <a:endParaRPr lang="en-US" dirty="0"/>
          </a:p>
          <a:p>
            <a:r>
              <a:rPr lang="en-US" dirty="0"/>
              <a:t>Hahn, D., </a:t>
            </a:r>
            <a:r>
              <a:rPr lang="en-US" dirty="0" err="1"/>
              <a:t>Mecchi</a:t>
            </a:r>
            <a:r>
              <a:rPr lang="en-US" dirty="0"/>
              <a:t>, I., Roberts, J., &amp; </a:t>
            </a:r>
            <a:r>
              <a:rPr lang="en-US" dirty="0" err="1"/>
              <a:t>Woolverton</a:t>
            </a:r>
            <a:r>
              <a:rPr lang="en-US" dirty="0"/>
              <a:t>, L. (2020). </a:t>
            </a:r>
            <a:r>
              <a:rPr lang="en-US" i="1" dirty="0"/>
              <a:t>The Lion King (1994) - 	Stampede [4K]</a:t>
            </a:r>
            <a:r>
              <a:rPr lang="en-US" dirty="0"/>
              <a:t>. </a:t>
            </a:r>
            <a:r>
              <a:rPr lang="en-US" i="1" dirty="0"/>
              <a:t>YouTube</a:t>
            </a:r>
            <a:r>
              <a:rPr lang="en-US" dirty="0"/>
              <a:t>. YouTube. 	https://www.youtube.com/watch?v=x__EVvWUT3A.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483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6EF44-73DC-4661-8495-EA7080C5E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F1B710-25E9-4651-8478-0A015FA8AA77}"/>
              </a:ext>
            </a:extLst>
          </p:cNvPr>
          <p:cNvSpPr txBox="1"/>
          <p:nvPr/>
        </p:nvSpPr>
        <p:spPr>
          <a:xfrm>
            <a:off x="1077059" y="1270000"/>
            <a:ext cx="859666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dirty="0"/>
              <a:t>The Junto Institute. (2016). </a:t>
            </a:r>
            <a:r>
              <a:rPr lang="en-US" i="1" dirty="0"/>
              <a:t>Emotion Wheel Chart</a:t>
            </a:r>
            <a:r>
              <a:rPr lang="en-US" dirty="0"/>
              <a:t>. Emotion Wheel Chart | The 	Junto Institute. </a:t>
            </a:r>
            <a:r>
              <a:rPr lang="en-US" u="sng" dirty="0">
                <a:hlinkClick r:id="rId3"/>
              </a:rPr>
              <a:t>https://www.thejuntoinstitute.com/emotion-wheels/</a:t>
            </a:r>
            <a:r>
              <a:rPr lang="en-US" dirty="0"/>
              <a:t>.</a:t>
            </a:r>
          </a:p>
          <a:p>
            <a:pPr defTabSz="914400">
              <a:defRPr/>
            </a:pPr>
            <a:endParaRPr lang="en-US" dirty="0"/>
          </a:p>
          <a:p>
            <a:pPr defTabSz="914400">
              <a:defRPr/>
            </a:pPr>
            <a:r>
              <a:rPr lang="en-US" dirty="0" err="1"/>
              <a:t>Lavy</a:t>
            </a:r>
            <a:r>
              <a:rPr lang="en-US" dirty="0"/>
              <a:t>, S., Bareli, Y., &amp; Ein-</a:t>
            </a:r>
            <a:r>
              <a:rPr lang="en-US" dirty="0" err="1"/>
              <a:t>Dor</a:t>
            </a:r>
            <a:r>
              <a:rPr lang="en-US" dirty="0"/>
              <a:t>, T. (2014). The Effects of Attachment 	Heterogeneity and Team 	Cohesion on Team Functioning. Small Group 	Research, 46(1), 1-23. </a:t>
            </a:r>
            <a:r>
              <a:rPr lang="en-US" dirty="0">
                <a:hlinkClick r:id="rId4"/>
              </a:rPr>
              <a:t>https://doi.org/DOI:10.1177/1046496414553854</a:t>
            </a:r>
            <a:endParaRPr lang="en-US" dirty="0"/>
          </a:p>
          <a:p>
            <a:pPr lvl="0" defTabSz="914400">
              <a:defRPr/>
            </a:pPr>
            <a:endParaRPr lang="en-US" dirty="0"/>
          </a:p>
          <a:p>
            <a:pPr lvl="0" defTabSz="914400">
              <a:defRPr/>
            </a:pPr>
            <a:r>
              <a:rPr lang="en-US" dirty="0"/>
              <a:t>Pugliese, J. (2013). </a:t>
            </a:r>
            <a:r>
              <a:rPr lang="en-US" i="1" dirty="0" err="1"/>
              <a:t>Brene</a:t>
            </a:r>
            <a:r>
              <a:rPr lang="en-US" i="1" dirty="0"/>
              <a:t> Brown and Oprah Winfrey</a:t>
            </a:r>
            <a:r>
              <a:rPr lang="en-US" dirty="0"/>
              <a:t>. </a:t>
            </a:r>
            <a:r>
              <a:rPr lang="en-US" dirty="0" err="1"/>
              <a:t>Brene</a:t>
            </a:r>
            <a:r>
              <a:rPr lang="en-US" dirty="0"/>
              <a:t> Brown Interviewed 	by Oprah - Daring Greatly. Oprah.com. </a:t>
            </a:r>
          </a:p>
          <a:p>
            <a:endParaRPr lang="en-US" dirty="0"/>
          </a:p>
          <a:p>
            <a:r>
              <a:rPr lang="en-US" dirty="0" err="1"/>
              <a:t>Villines</a:t>
            </a:r>
            <a:r>
              <a:rPr lang="en-US" dirty="0"/>
              <a:t>, Z. (2015). </a:t>
            </a:r>
            <a:r>
              <a:rPr lang="en-US" i="1" dirty="0"/>
              <a:t>Therapist-comforting-person-in-therapy</a:t>
            </a:r>
            <a:r>
              <a:rPr lang="en-US" dirty="0"/>
              <a:t>. </a:t>
            </a:r>
            <a:r>
              <a:rPr lang="en-US" dirty="0" err="1"/>
              <a:t>BlogTherapy</a:t>
            </a:r>
            <a:r>
              <a:rPr lang="en-US" dirty="0"/>
              <a:t>. 	Goodtherapy.org. </a:t>
            </a:r>
            <a:r>
              <a:rPr lang="en-US" dirty="0">
                <a:hlinkClick r:id="rId5"/>
              </a:rPr>
              <a:t>https://www.goodtherapy.org/blog/can-a-computer-</a:t>
            </a:r>
            <a:r>
              <a:rPr lang="en-US" dirty="0"/>
              <a:t>	assess-quality-of-therapy-1209151. </a:t>
            </a:r>
          </a:p>
          <a:p>
            <a:endParaRPr lang="en-US" dirty="0"/>
          </a:p>
          <a:p>
            <a:r>
              <a:rPr lang="en-US" dirty="0"/>
              <a:t>Wong, K. (2021, May 6). </a:t>
            </a:r>
            <a:r>
              <a:rPr lang="en-US" i="1" dirty="0"/>
              <a:t>40 Empowering Quotes from Dare to Lead by </a:t>
            </a:r>
            <a:r>
              <a:rPr lang="en-US" i="1" dirty="0" err="1"/>
              <a:t>Brené</a:t>
            </a:r>
            <a:r>
              <a:rPr lang="en-US" i="1" dirty="0"/>
              <a:t> 	Brown</a:t>
            </a:r>
            <a:r>
              <a:rPr lang="en-US" dirty="0"/>
              <a:t>. THE MILLENNIAL GRIND. </a:t>
            </a:r>
            <a:r>
              <a:rPr lang="en-US" dirty="0">
                <a:hlinkClick r:id="rId6"/>
              </a:rPr>
              <a:t>https://millennial-grind.com/40-</a:t>
            </a:r>
            <a:r>
              <a:rPr lang="en-US" dirty="0"/>
              <a:t>	empowering-quotes-from-dare-to-lead-by-</a:t>
            </a:r>
            <a:r>
              <a:rPr lang="en-US" dirty="0" err="1"/>
              <a:t>brene</a:t>
            </a:r>
            <a:r>
              <a:rPr lang="en-US" dirty="0"/>
              <a:t>-brown/.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0326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54486</TotalTime>
  <Words>636</Words>
  <Application>Microsoft Office PowerPoint</Application>
  <PresentationFormat>Widescreen</PresentationFormat>
  <Paragraphs>102</Paragraphs>
  <Slides>21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Trebuchet MS</vt:lpstr>
      <vt:lpstr>Wingdings</vt:lpstr>
      <vt:lpstr>Wingdings 3</vt:lpstr>
      <vt:lpstr>Facet</vt:lpstr>
      <vt:lpstr>Shame, Attachment &amp; Leadership</vt:lpstr>
      <vt:lpstr>Brené Brown</vt:lpstr>
      <vt:lpstr>Brené Brown</vt:lpstr>
      <vt:lpstr>Shame &amp; Guilt</vt:lpstr>
      <vt:lpstr>Shame Based Workplace Culture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Empathic Skills + Trust +  Emotional Health = Secure   Ideally, should we seek a workplace full of secure individuals?</vt:lpstr>
      <vt:lpstr>No!   Teams made up of secure, anxious, and avoidant individuals were correlated with better task performance when team cohesion was high (Lavy et al. 2014)</vt:lpstr>
      <vt:lpstr>PowerPoint Presentation</vt:lpstr>
      <vt:lpstr>PowerPoint Presentation</vt:lpstr>
      <vt:lpstr>PowerPoint Presentation</vt:lpstr>
      <vt:lpstr>PowerPoint Presentation</vt:lpstr>
      <vt:lpstr>Learning is possible!</vt:lpstr>
      <vt:lpstr>https://quiz.attachmentproject.com/</vt:lpstr>
      <vt:lpstr>References</vt:lpstr>
      <vt:lpstr>References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Brene Brown’s Dare To Lead</dc:title>
  <dc:creator>Megan Smith</dc:creator>
  <cp:lastModifiedBy>Megan Smith</cp:lastModifiedBy>
  <cp:revision>33</cp:revision>
  <dcterms:created xsi:type="dcterms:W3CDTF">2021-06-29T21:48:26Z</dcterms:created>
  <dcterms:modified xsi:type="dcterms:W3CDTF">2021-08-06T19:50:34Z</dcterms:modified>
</cp:coreProperties>
</file>